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lvl1pPr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1pPr>
    <a:lvl2pPr indent="228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2pPr>
    <a:lvl3pPr indent="457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3pPr>
    <a:lvl4pPr indent="685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4pPr>
    <a:lvl5pPr indent="9144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5pPr>
    <a:lvl6pPr indent="11430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6pPr>
    <a:lvl7pPr indent="13716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7pPr>
    <a:lvl8pPr indent="16002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8pPr>
    <a:lvl9pPr indent="1828800" algn="ctr" defTabSz="584200">
      <a:defRPr sz="3600">
        <a:solidFill>
          <a:srgbClr val="558AAB"/>
        </a:solidFill>
        <a:latin typeface="+mj-lt"/>
        <a:ea typeface="+mj-ea"/>
        <a:cs typeface="+mj-cs"/>
        <a:sym typeface="Helvetica Neue Bold Condense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F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F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solidFill>
                <a:srgbClr val="87660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87660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1A3A7"/>
              </a:solidFill>
              <a:custDash>
                <a:ds d="100000" sp="200000"/>
              </a:custDash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1" name="Shape 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422400" y="5245100"/>
            <a:ext cx="10541000" cy="26289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422400" y="7861300"/>
            <a:ext cx="10541000" cy="13716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" name="Shape 3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1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278468" y="8356600"/>
            <a:ext cx="12459504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4" name="Shape 44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45" name="Shape 45"/>
          <p:cNvSpPr/>
          <p:nvPr>
            <p:ph type="title"/>
          </p:nvPr>
        </p:nvSpPr>
        <p:spPr>
          <a:xfrm>
            <a:off x="368300" y="8369300"/>
            <a:ext cx="10845800" cy="6604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368300" y="9017000"/>
            <a:ext cx="10845800" cy="431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2400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One</a:t>
            </a:r>
            <a:endParaRPr cap="all" sz="24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Two</a:t>
            </a:r>
            <a:endParaRPr cap="all" sz="24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Three</a:t>
            </a:r>
            <a:endParaRPr cap="all" sz="24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Four</a:t>
            </a:r>
            <a:endParaRPr cap="all" sz="24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24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" name="Shape 10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1" name="Shape 11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Shape 1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Body Level One</a:t>
            </a:r>
            <a:endParaRPr cap="all" sz="4200">
              <a:solidFill>
                <a:srgbClr val="DEDEDE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Two</a:t>
            </a:r>
            <a:endParaRPr cap="all" sz="4500">
              <a:solidFill>
                <a:srgbClr val="DDDDDE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Three</a:t>
            </a:r>
            <a:endParaRPr cap="all" sz="4500">
              <a:solidFill>
                <a:srgbClr val="DDDDDE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Four</a:t>
            </a:r>
            <a:endParaRPr cap="all" sz="4500">
              <a:solidFill>
                <a:srgbClr val="DDDDDE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 4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278468" y="89154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" name="Shape 17"/>
          <p:cNvSpPr/>
          <p:nvPr/>
        </p:nvSpPr>
        <p:spPr>
          <a:xfrm rot="5400000">
            <a:off x="4960888" y="9198807"/>
            <a:ext cx="592215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" name="Shape 18"/>
          <p:cNvSpPr/>
          <p:nvPr/>
        </p:nvSpPr>
        <p:spPr>
          <a:xfrm>
            <a:off x="278468" y="7188200"/>
            <a:ext cx="12446932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3827D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" name="Shape 19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20" name="Shape 20"/>
          <p:cNvSpPr/>
          <p:nvPr>
            <p:ph type="title"/>
          </p:nvPr>
        </p:nvSpPr>
        <p:spPr>
          <a:xfrm>
            <a:off x="1422400" y="7099300"/>
            <a:ext cx="10845800" cy="1028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xfrm>
            <a:off x="1422400" y="8115300"/>
            <a:ext cx="10845800" cy="7493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cap="all" sz="42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 sz="4500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4200">
                <a:solidFill>
                  <a:srgbClr val="DEDEDE"/>
                </a:solidFill>
              </a:rPr>
              <a:t>Body Level One</a:t>
            </a:r>
            <a:endParaRPr cap="all" sz="4200">
              <a:solidFill>
                <a:srgbClr val="DEDEDE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Two</a:t>
            </a:r>
            <a:endParaRPr cap="all" sz="4500">
              <a:solidFill>
                <a:srgbClr val="DDDDDE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Three</a:t>
            </a:r>
            <a:endParaRPr cap="all" sz="4500">
              <a:solidFill>
                <a:srgbClr val="DDDDDE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Four</a:t>
            </a:r>
            <a:endParaRPr cap="all" sz="4500">
              <a:solidFill>
                <a:srgbClr val="DDDDDE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4500">
                <a:solidFill>
                  <a:srgbClr val="DDDDDE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xfrm>
            <a:off x="1231900" y="3568700"/>
            <a:ext cx="10541000" cy="26289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xfrm>
            <a:off x="1041400" y="1295400"/>
            <a:ext cx="5334000" cy="3924300"/>
          </a:xfrm>
          <a:prstGeom prst="rect">
            <a:avLst/>
          </a:prstGeom>
        </p:spPr>
        <p:txBody>
          <a:bodyPr anchor="b"/>
          <a:lstStyle>
            <a:lvl1pPr>
              <a:defRPr cap="all" sz="6500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6500">
                <a:solidFill>
                  <a:srgbClr val="DEDEDE"/>
                </a:solidFill>
              </a:rPr>
              <a:t>Title Text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xfrm>
            <a:off x="1041400" y="5207000"/>
            <a:ext cx="5334000" cy="3225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2286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4572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6858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91440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One</a:t>
            </a:r>
            <a:endParaRPr cap="all" sz="3600">
              <a:solidFill>
                <a:srgbClr val="558AAB"/>
              </a:solidFill>
            </a:endParaRPr>
          </a:p>
          <a:p>
            <a:pPr lvl="1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Two</a:t>
            </a:r>
            <a:endParaRPr cap="all" sz="3600">
              <a:solidFill>
                <a:srgbClr val="558AAB"/>
              </a:solidFill>
            </a:endParaRPr>
          </a:p>
          <a:p>
            <a:pPr lvl="2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Three</a:t>
            </a:r>
            <a:endParaRPr cap="all" sz="3600">
              <a:solidFill>
                <a:srgbClr val="558AAB"/>
              </a:solidFill>
            </a:endParaRPr>
          </a:p>
          <a:p>
            <a:pPr lvl="3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Four</a:t>
            </a:r>
            <a:endParaRPr cap="all" sz="3600">
              <a:solidFill>
                <a:srgbClr val="558AAB"/>
              </a:solidFill>
            </a:endParaRPr>
          </a:p>
          <a:p>
            <a:pPr lvl="4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1" name="Shape 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xfrm>
            <a:off x="1041400" y="2768600"/>
            <a:ext cx="5334000" cy="57150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2800"/>
              </a:spcBef>
              <a:buBlip>
                <a:blip r:embed="rId2"/>
              </a:buBlip>
              <a:defRPr sz="3000"/>
            </a:lvl1pPr>
            <a:lvl2pPr marL="762000" indent="-381000">
              <a:spcBef>
                <a:spcPts val="2800"/>
              </a:spcBef>
              <a:buBlip>
                <a:blip r:embed="rId2"/>
              </a:buBlip>
              <a:defRPr sz="3000"/>
            </a:lvl2pPr>
            <a:lvl3pPr marL="1143000" indent="-381000">
              <a:spcBef>
                <a:spcPts val="2800"/>
              </a:spcBef>
              <a:buBlip>
                <a:blip r:embed="rId2"/>
              </a:buBlip>
              <a:defRPr sz="3000"/>
            </a:lvl3pPr>
            <a:lvl4pPr marL="1524000" indent="-381000">
              <a:spcBef>
                <a:spcPts val="2800"/>
              </a:spcBef>
              <a:buBlip>
                <a:blip r:embed="rId2"/>
              </a:buBlip>
              <a:defRPr sz="3000"/>
            </a:lvl4pPr>
            <a:lvl5pPr marL="1905000" indent="-381000">
              <a:spcBef>
                <a:spcPts val="2800"/>
              </a:spcBef>
              <a:buBlip>
                <a:blip r:embed="rId2"/>
              </a:buBlip>
              <a:defRPr sz="30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One</a:t>
            </a:r>
            <a:endParaRPr sz="30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Two</a:t>
            </a:r>
            <a:endParaRPr sz="30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Three</a:t>
            </a:r>
            <a:endParaRPr sz="30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Four</a:t>
            </a:r>
            <a:endParaRPr sz="30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body" idx="1"/>
          </p:nvPr>
        </p:nvSpPr>
        <p:spPr>
          <a:xfrm>
            <a:off x="1041400" y="1473200"/>
            <a:ext cx="10922000" cy="68072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279400" y="279400"/>
            <a:ext cx="12446000" cy="92202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lvl="0"/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041400" y="266700"/>
            <a:ext cx="10922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1041400" y="2768600"/>
            <a:ext cx="109220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One</a:t>
            </a:r>
            <a:endParaRPr sz="3600">
              <a:solidFill>
                <a:srgbClr val="73737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Two</a:t>
            </a:r>
            <a:endParaRPr sz="3600">
              <a:solidFill>
                <a:srgbClr val="73737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Three</a:t>
            </a:r>
            <a:endParaRPr sz="3600">
              <a:solidFill>
                <a:srgbClr val="73737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Four</a:t>
            </a:r>
            <a:endParaRPr sz="3600">
              <a:solidFill>
                <a:srgbClr val="73737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spd="med" advClick="1"/>
  <p:txStyles>
    <p:titleStyle>
      <a:lvl1pPr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1pPr>
      <a:lvl2pPr indent="228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2pPr>
      <a:lvl3pPr indent="457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3pPr>
      <a:lvl4pPr indent="685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4pPr>
      <a:lvl5pPr indent="9144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5pPr>
      <a:lvl6pPr indent="11430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6pPr>
      <a:lvl7pPr indent="13716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7pPr>
      <a:lvl8pPr indent="16002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8pPr>
      <a:lvl9pPr indent="1828800" defTabSz="584200">
        <a:lnSpc>
          <a:spcPct val="90000"/>
        </a:lnSpc>
        <a:defRPr sz="7200">
          <a:solidFill>
            <a:srgbClr val="558AAB"/>
          </a:solidFill>
          <a:latin typeface="+mn-lt"/>
          <a:ea typeface="+mn-ea"/>
          <a:cs typeface="+mn-cs"/>
          <a:sym typeface="Helvetica Neue Light"/>
        </a:defRPr>
      </a:lvl9pPr>
    </p:titleStyle>
    <p:bodyStyle>
      <a:lvl1pPr marL="444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1pPr>
      <a:lvl2pPr marL="889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2pPr>
      <a:lvl3pPr marL="1333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3pPr>
      <a:lvl4pPr marL="1778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4pPr>
      <a:lvl5pPr marL="2222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5pPr>
      <a:lvl6pPr marL="2667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6pPr>
      <a:lvl7pPr marL="3111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7pPr>
      <a:lvl8pPr marL="35560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8pPr>
      <a:lvl9pPr marL="4000500" indent="-444500" defTabSz="584200">
        <a:spcBef>
          <a:spcPts val="3200"/>
        </a:spcBef>
        <a:buSzPct val="40000"/>
        <a:buBlip>
          <a:blip r:embed="rId3"/>
        </a:buBlip>
        <a:defRPr sz="3600">
          <a:solidFill>
            <a:srgbClr val="737373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1pPr>
      <a:lvl2pPr indent="228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2pPr>
      <a:lvl3pPr indent="457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3pPr>
      <a:lvl4pPr indent="685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4pPr>
      <a:lvl5pPr indent="9144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5pPr>
      <a:lvl6pPr indent="11430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6pPr>
      <a:lvl7pPr indent="13716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7pPr>
      <a:lvl8pPr indent="16002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8pPr>
      <a:lvl9pPr indent="1828800" algn="ctr" defTabSz="584200">
        <a:defRPr sz="1400">
          <a:solidFill>
            <a:schemeClr val="tx1"/>
          </a:solid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7200">
                <a:solidFill>
                  <a:srgbClr val="DEDEDE"/>
                </a:solidFill>
              </a:rPr>
              <a:t>Team GRIPE</a:t>
            </a:r>
          </a:p>
        </p:txBody>
      </p:sp>
      <p:sp>
        <p:nvSpPr>
          <p:cNvPr id="54" name="Shape 5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43991">
              <a:defRPr cap="none" sz="1800">
                <a:solidFill>
                  <a:srgbClr val="000000"/>
                </a:solidFill>
              </a:defRPr>
            </a:pPr>
            <a:r>
              <a:rPr cap="all" sz="2736">
                <a:solidFill>
                  <a:srgbClr val="558AAB"/>
                </a:solidFill>
              </a:rPr>
              <a:t>Marc Kleefstra</a:t>
            </a:r>
            <a:endParaRPr cap="all" sz="2736">
              <a:solidFill>
                <a:srgbClr val="558AAB"/>
              </a:solidFill>
            </a:endParaRPr>
          </a:p>
          <a:p>
            <a:pPr lvl="0" defTabSz="443991">
              <a:defRPr cap="none" sz="1800">
                <a:solidFill>
                  <a:srgbClr val="000000"/>
                </a:solidFill>
              </a:defRPr>
            </a:pPr>
            <a:r>
              <a:rPr cap="all" sz="2736">
                <a:solidFill>
                  <a:srgbClr val="558AAB"/>
                </a:solidFill>
              </a:rPr>
              <a:t>Earle Cottingham</a:t>
            </a:r>
            <a:endParaRPr cap="all" sz="2736">
              <a:solidFill>
                <a:srgbClr val="558AAB"/>
              </a:solidFill>
            </a:endParaRPr>
          </a:p>
          <a:p>
            <a:pPr lvl="0" defTabSz="443991">
              <a:defRPr cap="none" sz="1800">
                <a:solidFill>
                  <a:srgbClr val="000000"/>
                </a:solidFill>
              </a:defRPr>
            </a:pPr>
            <a:r>
              <a:rPr cap="all" sz="2736">
                <a:solidFill>
                  <a:srgbClr val="558AAB"/>
                </a:solidFill>
              </a:rPr>
              <a:t>Patrick Barnes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Personas: The IT help desk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xfrm>
            <a:off x="6802406" y="2768600"/>
            <a:ext cx="5160994" cy="5715000"/>
          </a:xfrm>
          <a:prstGeom prst="rect">
            <a:avLst/>
          </a:prstGeom>
        </p:spPr>
        <p:txBody>
          <a:bodyPr/>
          <a:lstStyle/>
          <a:p>
            <a:pPr lvl="0" marL="0" indent="0" defTabSz="543305">
              <a:spcBef>
                <a:spcPts val="29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348">
                <a:solidFill>
                  <a:srgbClr val="737373"/>
                </a:solidFill>
              </a:rPr>
              <a:t>Needs:</a:t>
            </a:r>
            <a:endParaRPr sz="3348">
              <a:solidFill>
                <a:srgbClr val="737373"/>
              </a:solidFill>
            </a:endParaRPr>
          </a:p>
          <a:p>
            <a:pPr lvl="1" marL="803804" indent="-390419" defTabSz="543305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324157"/>
                </a:solidFill>
              </a:rPr>
              <a:t>See all available tickets</a:t>
            </a:r>
            <a:endParaRPr sz="3162">
              <a:solidFill>
                <a:srgbClr val="324157"/>
              </a:solidFill>
            </a:endParaRPr>
          </a:p>
          <a:p>
            <a:pPr lvl="1" marL="803804" indent="-390419" defTabSz="543305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324157"/>
                </a:solidFill>
              </a:rPr>
              <a:t>Assign tickets to themselves</a:t>
            </a:r>
            <a:endParaRPr sz="3162">
              <a:solidFill>
                <a:srgbClr val="324157"/>
              </a:solidFill>
            </a:endParaRPr>
          </a:p>
          <a:p>
            <a:pPr lvl="1" marL="803804" indent="-390419" defTabSz="543305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324157"/>
                </a:solidFill>
              </a:rPr>
              <a:t>See what equipment belongs to ticket creator</a:t>
            </a:r>
            <a:endParaRPr sz="3162">
              <a:solidFill>
                <a:srgbClr val="324157"/>
              </a:solidFill>
            </a:endParaRPr>
          </a:p>
          <a:p>
            <a:pPr lvl="1" marL="803804" indent="-390419" defTabSz="543305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324157"/>
                </a:solidFill>
              </a:rPr>
              <a:t>Add comments and updates to tickets</a:t>
            </a:r>
            <a:endParaRPr sz="3162">
              <a:solidFill>
                <a:srgbClr val="324157"/>
              </a:solidFill>
            </a:endParaRPr>
          </a:p>
          <a:p>
            <a:pPr lvl="1" marL="803804" indent="-390419" defTabSz="543305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162">
                <a:solidFill>
                  <a:srgbClr val="324157"/>
                </a:solidFill>
              </a:rPr>
              <a:t>Close or release tickets back into the pool</a:t>
            </a:r>
          </a:p>
        </p:txBody>
      </p:sp>
      <p:pic>
        <p:nvPicPr>
          <p:cNvPr id="84" name="the_it_crowd_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422" y="2438400"/>
            <a:ext cx="5418668" cy="5960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8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Personas: The nosey executive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xfrm>
            <a:off x="529095" y="2558435"/>
            <a:ext cx="5307526" cy="5715001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Needs:</a:t>
            </a:r>
            <a:endParaRPr sz="3600">
              <a:solidFill>
                <a:srgbClr val="737373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Read-only access to all tickets.</a:t>
            </a:r>
            <a:endParaRPr sz="3400">
              <a:solidFill>
                <a:srgbClr val="324157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Track ownership of technology assets.</a:t>
            </a:r>
          </a:p>
        </p:txBody>
      </p:sp>
      <p:pic>
        <p:nvPicPr>
          <p:cNvPr id="88" name="stockvault-businessman11964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0376" y="1969921"/>
            <a:ext cx="4595246" cy="68920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8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Personas: System Admin</a:t>
            </a:r>
          </a:p>
        </p:txBody>
      </p:sp>
      <p:sp>
        <p:nvSpPr>
          <p:cNvPr id="91" name="Shape 91"/>
          <p:cNvSpPr/>
          <p:nvPr>
            <p:ph type="body" idx="1"/>
          </p:nvPr>
        </p:nvSpPr>
        <p:spPr>
          <a:xfrm>
            <a:off x="7398182" y="2768600"/>
            <a:ext cx="4565219" cy="5715000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Needs:</a:t>
            </a:r>
            <a:endParaRPr sz="3600">
              <a:solidFill>
                <a:srgbClr val="737373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Remove tickets from system</a:t>
            </a:r>
            <a:endParaRPr sz="3400">
              <a:solidFill>
                <a:srgbClr val="324157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Update, remove, add assets to users</a:t>
            </a:r>
            <a:endParaRPr sz="3400">
              <a:solidFill>
                <a:srgbClr val="324157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Keep track of error logs with GRIPE</a:t>
            </a:r>
            <a:endParaRPr sz="3400">
              <a:solidFill>
                <a:srgbClr val="324157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Everything</a:t>
            </a:r>
          </a:p>
        </p:txBody>
      </p:sp>
      <p:pic>
        <p:nvPicPr>
          <p:cNvPr id="92" name="super-computer-nerd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053" y="2991056"/>
            <a:ext cx="6401172" cy="4855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91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What Else?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xfrm>
            <a:off x="5982890" y="2468104"/>
            <a:ext cx="6315895" cy="5715001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Security</a:t>
            </a:r>
            <a:endParaRPr sz="3600">
              <a:solidFill>
                <a:srgbClr val="737373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Login access on-site only</a:t>
            </a:r>
            <a:endParaRPr sz="3400">
              <a:solidFill>
                <a:srgbClr val="324157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Error handling</a:t>
            </a:r>
            <a:endParaRPr sz="3600">
              <a:solidFill>
                <a:srgbClr val="737373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No need to spam errors to end users</a:t>
            </a:r>
            <a:endParaRPr sz="3400">
              <a:solidFill>
                <a:srgbClr val="324157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Log it all for the system admin</a:t>
            </a:r>
          </a:p>
        </p:txBody>
      </p:sp>
      <p:pic>
        <p:nvPicPr>
          <p:cNvPr id="96" name="image2.png" descr="GRIPE_login_wirefram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4236" y="2482431"/>
            <a:ext cx="6830866" cy="51231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4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6" grpId="2"/>
      <p:bldP build="p" bldLvl="1" animBg="1" rev="0" advAuto="0" spid="9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Use Case Scenario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xfrm>
            <a:off x="1208342" y="2484798"/>
            <a:ext cx="10922001" cy="5715001"/>
          </a:xfrm>
          <a:prstGeom prst="rect">
            <a:avLst/>
          </a:prstGeom>
        </p:spPr>
        <p:txBody>
          <a:bodyPr/>
          <a:lstStyle/>
          <a:p>
            <a:pPr lvl="0" marL="327448" indent="-327448" defTabSz="455675">
              <a:spcBef>
                <a:spcPts val="24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651">
                <a:solidFill>
                  <a:srgbClr val="737373"/>
                </a:solidFill>
              </a:rPr>
              <a:t>Timid Tom, staff support, can’t read documents from elsewhere in the office</a:t>
            </a:r>
            <a:endParaRPr sz="2651">
              <a:solidFill>
                <a:srgbClr val="737373"/>
              </a:solidFill>
            </a:endParaRPr>
          </a:p>
          <a:p>
            <a:pPr lvl="0" marL="327448" indent="-327448" defTabSz="455675">
              <a:spcBef>
                <a:spcPts val="24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651">
                <a:solidFill>
                  <a:srgbClr val="737373"/>
                </a:solidFill>
              </a:rPr>
              <a:t>Tom logs into GRIPE and submits a ticket</a:t>
            </a:r>
            <a:endParaRPr sz="2651">
              <a:solidFill>
                <a:srgbClr val="737373"/>
              </a:solidFill>
            </a:endParaRPr>
          </a:p>
          <a:p>
            <a:pPr lvl="0" marL="327448" indent="-327448" defTabSz="455675">
              <a:spcBef>
                <a:spcPts val="24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651">
                <a:solidFill>
                  <a:srgbClr val="737373"/>
                </a:solidFill>
              </a:rPr>
              <a:t>Help Desk Harvey sees the ticket and takes it</a:t>
            </a:r>
            <a:endParaRPr sz="2651">
              <a:solidFill>
                <a:srgbClr val="737373"/>
              </a:solidFill>
            </a:endParaRPr>
          </a:p>
          <a:p>
            <a:pPr lvl="0" marL="327448" indent="-327448" defTabSz="455675">
              <a:spcBef>
                <a:spcPts val="24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651">
                <a:solidFill>
                  <a:srgbClr val="737373"/>
                </a:solidFill>
              </a:rPr>
              <a:t>As Harvey works on the ticket, he leaves update notes</a:t>
            </a:r>
            <a:endParaRPr sz="2651">
              <a:solidFill>
                <a:srgbClr val="737373"/>
              </a:solidFill>
            </a:endParaRPr>
          </a:p>
          <a:p>
            <a:pPr lvl="0" marL="327448" indent="-327448" defTabSz="455675">
              <a:spcBef>
                <a:spcPts val="24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651">
                <a:solidFill>
                  <a:srgbClr val="737373"/>
                </a:solidFill>
              </a:rPr>
              <a:t>Harvey assigns Tom a new PC to fix the problem</a:t>
            </a:r>
            <a:endParaRPr sz="2651">
              <a:solidFill>
                <a:srgbClr val="737373"/>
              </a:solidFill>
            </a:endParaRPr>
          </a:p>
          <a:p>
            <a:pPr lvl="0" marL="327448" indent="-327448" defTabSz="455675">
              <a:spcBef>
                <a:spcPts val="24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651">
                <a:solidFill>
                  <a:srgbClr val="737373"/>
                </a:solidFill>
              </a:rPr>
              <a:t>Harvey closes the ticket</a:t>
            </a:r>
            <a:endParaRPr sz="2651">
              <a:solidFill>
                <a:srgbClr val="737373"/>
              </a:solidFill>
            </a:endParaRPr>
          </a:p>
          <a:p>
            <a:pPr lvl="0" marL="327448" indent="-327448" defTabSz="455675">
              <a:spcBef>
                <a:spcPts val="24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651">
                <a:solidFill>
                  <a:srgbClr val="737373"/>
                </a:solidFill>
              </a:rPr>
              <a:t>Sly Admin Slim makes a note to update Tom’s asset listing to show the new PC</a:t>
            </a:r>
          </a:p>
        </p:txBody>
      </p:sp>
    </p:spTree>
  </p:cSld>
  <p:clrMapOvr>
    <a:masterClrMapping/>
  </p:clrMapOvr>
  <p:transition spd="med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9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200"/>
            </a:lvl1pPr>
          </a:lstStyle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10200">
                <a:solidFill>
                  <a:srgbClr val="DEDEDE"/>
                </a:solidFill>
              </a:rPr>
              <a:t>GRIPE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cap="none" sz="1800">
                <a:solidFill>
                  <a:srgbClr val="000000"/>
                </a:solidFill>
              </a:defRPr>
            </a:pPr>
            <a:r>
              <a:rPr cap="all" sz="3600">
                <a:solidFill>
                  <a:srgbClr val="558AAB"/>
                </a:solidFill>
              </a:rPr>
              <a:t>Greenwood Bank Incident Protocol Enforcement</a:t>
            </a:r>
          </a:p>
        </p:txBody>
      </p:sp>
    </p:spTree>
  </p:cSld>
  <p:clrMapOvr>
    <a:masterClrMapping/>
  </p:clrMapOvr>
  <p:transition spd="med" advClick="1">
    <p:wipe dir="l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Introducing Team GRIPE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14854" indent="-314854" defTabSz="496570">
              <a:spcBef>
                <a:spcPts val="2700"/>
              </a:spcBef>
              <a:buChar char="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737373"/>
                </a:solidFill>
              </a:rPr>
              <a:t>Patrick Barnes</a:t>
            </a:r>
            <a:endParaRPr sz="2550">
              <a:solidFill>
                <a:srgbClr val="737373"/>
              </a:solidFill>
            </a:endParaRPr>
          </a:p>
          <a:p>
            <a:pPr lvl="1" marL="692679" indent="-314854" defTabSz="496570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324157"/>
                </a:solidFill>
              </a:rPr>
              <a:t>Project Manager</a:t>
            </a:r>
            <a:endParaRPr sz="2550">
              <a:solidFill>
                <a:srgbClr val="324157"/>
              </a:solidFill>
            </a:endParaRPr>
          </a:p>
          <a:p>
            <a:pPr lvl="1" marL="692679" indent="-314854" defTabSz="496570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324157"/>
                </a:solidFill>
              </a:rPr>
              <a:t>Programmer</a:t>
            </a:r>
            <a:endParaRPr sz="2550">
              <a:solidFill>
                <a:srgbClr val="324157"/>
              </a:solidFill>
            </a:endParaRPr>
          </a:p>
          <a:p>
            <a:pPr lvl="1" marL="692679" indent="-314854" defTabSz="496570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324157"/>
                </a:solidFill>
              </a:rPr>
              <a:t>User Experience</a:t>
            </a:r>
            <a:endParaRPr sz="2550">
              <a:solidFill>
                <a:srgbClr val="324157"/>
              </a:solidFill>
            </a:endParaRPr>
          </a:p>
          <a:p>
            <a:pPr lvl="0" marL="314854" indent="-314854" defTabSz="496570">
              <a:spcBef>
                <a:spcPts val="2700"/>
              </a:spcBef>
              <a:buChar char="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737373"/>
                </a:solidFill>
              </a:rPr>
              <a:t>Marc Kleefstra</a:t>
            </a:r>
            <a:endParaRPr sz="2550">
              <a:solidFill>
                <a:srgbClr val="737373"/>
              </a:solidFill>
            </a:endParaRPr>
          </a:p>
          <a:p>
            <a:pPr lvl="1" marL="692679" indent="-314854" defTabSz="496570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324157"/>
                </a:solidFill>
              </a:rPr>
              <a:t>Master Programmer</a:t>
            </a:r>
            <a:endParaRPr sz="2550">
              <a:solidFill>
                <a:srgbClr val="324157"/>
              </a:solidFill>
            </a:endParaRPr>
          </a:p>
          <a:p>
            <a:pPr lvl="1" marL="692679" indent="-314854" defTabSz="496570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324157"/>
                </a:solidFill>
              </a:rPr>
              <a:t>Database Admin</a:t>
            </a:r>
            <a:endParaRPr sz="2550">
              <a:solidFill>
                <a:srgbClr val="324157"/>
              </a:solidFill>
            </a:endParaRPr>
          </a:p>
          <a:p>
            <a:pPr lvl="1" marL="692679" indent="-314854" defTabSz="496570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324157"/>
                </a:solidFill>
              </a:rPr>
              <a:t>Design</a:t>
            </a:r>
            <a:endParaRPr sz="2550">
              <a:solidFill>
                <a:srgbClr val="324157"/>
              </a:solidFill>
            </a:endParaRPr>
          </a:p>
          <a:p>
            <a:pPr lvl="0" marL="314854" indent="-314854" defTabSz="496570">
              <a:spcBef>
                <a:spcPts val="2700"/>
              </a:spcBef>
              <a:buChar char="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737373"/>
                </a:solidFill>
              </a:rPr>
              <a:t>Earle Cottingham</a:t>
            </a:r>
            <a:endParaRPr sz="2550">
              <a:solidFill>
                <a:srgbClr val="737373"/>
              </a:solidFill>
            </a:endParaRPr>
          </a:p>
          <a:p>
            <a:pPr lvl="1" marL="692679" indent="-314854" defTabSz="496570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324157"/>
                </a:solidFill>
              </a:rPr>
              <a:t>Programmer</a:t>
            </a:r>
            <a:endParaRPr sz="2550">
              <a:solidFill>
                <a:srgbClr val="324157"/>
              </a:solidFill>
            </a:endParaRPr>
          </a:p>
          <a:p>
            <a:pPr lvl="1" marL="692679" indent="-314854" defTabSz="496570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324157"/>
                </a:solidFill>
              </a:rPr>
              <a:t>Testing</a:t>
            </a:r>
            <a:endParaRPr sz="2550">
              <a:solidFill>
                <a:srgbClr val="324157"/>
              </a:solidFill>
            </a:endParaRPr>
          </a:p>
          <a:p>
            <a:pPr lvl="1" marL="692679" indent="-314854" defTabSz="496570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2550">
                <a:solidFill>
                  <a:srgbClr val="324157"/>
                </a:solidFill>
              </a:rPr>
              <a:t>Documentation</a:t>
            </a:r>
          </a:p>
        </p:txBody>
      </p:sp>
    </p:spTree>
  </p:cSld>
  <p:clrMapOvr>
    <a:masterClrMapping/>
  </p:clrMapOvr>
  <p:transition spd="med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What Do We Have a GRIPE Over?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xfrm>
            <a:off x="690821" y="2768600"/>
            <a:ext cx="10922001" cy="5715000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Tech support</a:t>
            </a:r>
            <a:endParaRPr sz="3600">
              <a:solidFill>
                <a:srgbClr val="737373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Employees lined up at the IT help desk guy’s office</a:t>
            </a:r>
            <a:endParaRPr sz="3400">
              <a:solidFill>
                <a:srgbClr val="324157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Repeat problems and no organization</a:t>
            </a:r>
            <a:endParaRPr sz="3400">
              <a:solidFill>
                <a:srgbClr val="324157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Keeping track of technology assets</a:t>
            </a:r>
            <a:endParaRPr sz="3600">
              <a:solidFill>
                <a:srgbClr val="737373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IT guys have no idea what PC you broke</a:t>
            </a:r>
            <a:endParaRPr sz="3400">
              <a:solidFill>
                <a:srgbClr val="324157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The suits have no idea who stole what laptop</a:t>
            </a:r>
            <a:endParaRPr sz="3400">
              <a:solidFill>
                <a:srgbClr val="324157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Where is my stapler?</a:t>
            </a:r>
            <a:endParaRPr sz="3400">
              <a:solidFill>
                <a:srgbClr val="324157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Currently no existing system with this functionality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A New Way to Handle Things</a:t>
            </a:r>
          </a:p>
        </p:txBody>
      </p:sp>
      <p:sp>
        <p:nvSpPr>
          <p:cNvPr id="66" name="Shape 66"/>
          <p:cNvSpPr/>
          <p:nvPr>
            <p:ph type="body" idx="1"/>
          </p:nvPr>
        </p:nvSpPr>
        <p:spPr>
          <a:xfrm>
            <a:off x="924540" y="3386286"/>
            <a:ext cx="10922001" cy="5715001"/>
          </a:xfrm>
          <a:prstGeom prst="rect">
            <a:avLst/>
          </a:prstGeom>
        </p:spPr>
        <p:txBody>
          <a:bodyPr/>
          <a:lstStyle/>
          <a:p>
            <a:pPr lvl="0"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Greenwell Bank system for tracking technology assets</a:t>
            </a:r>
            <a:endParaRPr sz="3600">
              <a:solidFill>
                <a:srgbClr val="737373"/>
              </a:solidFill>
            </a:endParaRPr>
          </a:p>
          <a:p>
            <a:pPr lvl="0"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Ticket system to organize and facilitate tech support</a:t>
            </a:r>
          </a:p>
        </p:txBody>
      </p:sp>
      <p:pic>
        <p:nvPicPr>
          <p:cNvPr id="67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4625" y="1588743"/>
            <a:ext cx="6753979" cy="1462859"/>
          </a:xfrm>
          <a:prstGeom prst="rect">
            <a:avLst/>
          </a:prstGeom>
          <a:effectLst>
            <a:reflection blurRad="0" stA="56859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6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Tell Me More!</a:t>
            </a:r>
          </a:p>
        </p:txBody>
      </p:sp>
      <p:sp>
        <p:nvSpPr>
          <p:cNvPr id="70" name="Shape 70"/>
          <p:cNvSpPr/>
          <p:nvPr>
            <p:ph type="body" idx="1"/>
          </p:nvPr>
        </p:nvSpPr>
        <p:spPr>
          <a:xfrm>
            <a:off x="707515" y="2918847"/>
            <a:ext cx="10922001" cy="5715001"/>
          </a:xfrm>
          <a:prstGeom prst="rect">
            <a:avLst/>
          </a:prstGeom>
        </p:spPr>
        <p:txBody>
          <a:bodyPr/>
          <a:lstStyle/>
          <a:p>
            <a:pPr lvl="0" marL="431165" indent="-431165" defTabSz="566674">
              <a:spcBef>
                <a:spcPts val="31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GRIPE is a web-based application</a:t>
            </a:r>
            <a:endParaRPr sz="3492">
              <a:solidFill>
                <a:srgbClr val="737373"/>
              </a:solidFill>
            </a:endParaRPr>
          </a:p>
          <a:p>
            <a:pPr lvl="0" marL="431165" indent="-431165" defTabSz="566674">
              <a:spcBef>
                <a:spcPts val="31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Never lose track of who has what PC or printer</a:t>
            </a:r>
            <a:endParaRPr sz="3492">
              <a:solidFill>
                <a:srgbClr val="737373"/>
              </a:solidFill>
            </a:endParaRPr>
          </a:p>
          <a:p>
            <a:pPr lvl="0" marL="431165" indent="-431165" defTabSz="566674">
              <a:spcBef>
                <a:spcPts val="31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What was the serial for Office 2013 again?</a:t>
            </a:r>
            <a:endParaRPr sz="3492">
              <a:solidFill>
                <a:srgbClr val="737373"/>
              </a:solidFill>
            </a:endParaRPr>
          </a:p>
          <a:p>
            <a:pPr lvl="0" marL="431165" indent="-431165" defTabSz="566674">
              <a:spcBef>
                <a:spcPts val="31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Resolve tech support problems with minimal fuss</a:t>
            </a:r>
            <a:endParaRPr sz="3492">
              <a:solidFill>
                <a:srgbClr val="737373"/>
              </a:solidFill>
            </a:endParaRPr>
          </a:p>
          <a:p>
            <a:pPr lvl="0" marL="431165" indent="-431165" defTabSz="566674">
              <a:spcBef>
                <a:spcPts val="31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Stay up to date on why that floppy disk won’t fit into your CD drive!</a:t>
            </a:r>
            <a:endParaRPr sz="3492">
              <a:solidFill>
                <a:srgbClr val="737373"/>
              </a:solidFill>
            </a:endParaRPr>
          </a:p>
          <a:p>
            <a:pPr lvl="0" marL="431165" indent="-431165" defTabSz="566674">
              <a:spcBef>
                <a:spcPts val="31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Precision control for Business managers</a:t>
            </a:r>
          </a:p>
        </p:txBody>
      </p:sp>
    </p:spTree>
  </p:cSld>
  <p:clrMapOvr>
    <a:masterClrMapping/>
  </p:clrMapOvr>
  <p:transition spd="med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The Basics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xfrm>
            <a:off x="874457" y="2468104"/>
            <a:ext cx="10922001" cy="5715001"/>
          </a:xfrm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Ticket tracking system</a:t>
            </a:r>
            <a:endParaRPr sz="3600">
              <a:solidFill>
                <a:srgbClr val="737373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IT guys have a GRIPE with your tickets</a:t>
            </a:r>
            <a:endParaRPr sz="3400">
              <a:solidFill>
                <a:srgbClr val="324157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Feedback on ticket progress</a:t>
            </a:r>
            <a:endParaRPr sz="3400">
              <a:solidFill>
                <a:srgbClr val="324157"/>
              </a:solidFill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</a:rPr>
              <a:t>Keep track of ALL the things!</a:t>
            </a:r>
            <a:endParaRPr sz="3600">
              <a:solidFill>
                <a:srgbClr val="737373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Who has what</a:t>
            </a:r>
            <a:endParaRPr sz="3400">
              <a:solidFill>
                <a:srgbClr val="324157"/>
              </a:solidFill>
            </a:endParaRPr>
          </a:p>
          <a:p>
            <a:pPr lvl="1" marL="864305" indent="-419805">
              <a:spcBef>
                <a:spcPts val="3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24157"/>
                </a:solidFill>
              </a:rPr>
              <a:t>What department has what</a:t>
            </a:r>
          </a:p>
        </p:txBody>
      </p:sp>
    </p:spTree>
  </p:cSld>
  <p:clrMapOvr>
    <a:masterClrMapping/>
  </p:clrMapOvr>
  <p:transition spd="med" advClick="1">
    <p:wipe dir="l"/>
  </p:transition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Main Application Functions</a:t>
            </a:r>
          </a:p>
        </p:txBody>
      </p:sp>
      <p:sp>
        <p:nvSpPr>
          <p:cNvPr id="76" name="Shape 76"/>
          <p:cNvSpPr/>
          <p:nvPr/>
        </p:nvSpPr>
        <p:spPr>
          <a:xfrm>
            <a:off x="1065050" y="2954846"/>
            <a:ext cx="9586897" cy="444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44500" indent="-444500" algn="l">
              <a:spcBef>
                <a:spcPts val="3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Login Screen</a:t>
            </a:r>
            <a:endParaRPr sz="36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444500" indent="-444500" algn="l">
              <a:spcBef>
                <a:spcPts val="3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 Tickets</a:t>
            </a:r>
            <a:endParaRPr sz="36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444500" indent="-444500" algn="l">
              <a:spcBef>
                <a:spcPts val="3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Accept/Take Tickets</a:t>
            </a:r>
            <a:endParaRPr sz="36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marL="444500" indent="-444500" algn="l">
              <a:spcBef>
                <a:spcPts val="3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 Tickets</a:t>
            </a:r>
            <a:endParaRPr sz="3600">
              <a:solidFill>
                <a:srgbClr val="73737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 advClick="1">
    <p:wipe dir="l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58AAB"/>
                </a:solidFill>
              </a:rPr>
              <a:t>Personas: General Employee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8001521" y="2768600"/>
            <a:ext cx="4162210" cy="5715000"/>
          </a:xfrm>
          <a:prstGeom prst="rect">
            <a:avLst/>
          </a:prstGeom>
        </p:spPr>
        <p:txBody>
          <a:bodyPr/>
          <a:lstStyle/>
          <a:p>
            <a:pPr lvl="0" marL="0" indent="0" defTabSz="566674">
              <a:spcBef>
                <a:spcPts val="31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3492">
                <a:solidFill>
                  <a:srgbClr val="737373"/>
                </a:solidFill>
              </a:rPr>
              <a:t>Needs:</a:t>
            </a:r>
            <a:endParaRPr sz="3492">
              <a:solidFill>
                <a:srgbClr val="737373"/>
              </a:solidFill>
            </a:endParaRPr>
          </a:p>
          <a:p>
            <a:pPr lvl="1" marL="838376" indent="-407211" defTabSz="566674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298">
                <a:solidFill>
                  <a:srgbClr val="324157"/>
                </a:solidFill>
              </a:rPr>
              <a:t>Log in and create tickets</a:t>
            </a:r>
            <a:endParaRPr sz="3298">
              <a:solidFill>
                <a:srgbClr val="324157"/>
              </a:solidFill>
            </a:endParaRPr>
          </a:p>
          <a:p>
            <a:pPr lvl="1" marL="838376" indent="-407211" defTabSz="566674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298">
                <a:solidFill>
                  <a:srgbClr val="324157"/>
                </a:solidFill>
              </a:rPr>
              <a:t>View his or her own tickets and their progress</a:t>
            </a:r>
            <a:endParaRPr sz="3298">
              <a:solidFill>
                <a:srgbClr val="324157"/>
              </a:solidFill>
            </a:endParaRPr>
          </a:p>
          <a:p>
            <a:pPr lvl="1" marL="838376" indent="-407211" defTabSz="566674">
              <a:spcBef>
                <a:spcPts val="200"/>
              </a:spcBef>
              <a:buClr>
                <a:srgbClr val="777775"/>
              </a:buClr>
              <a:buSzPct val="115000"/>
              <a:buChar char="•"/>
              <a:defRPr sz="1800">
                <a:solidFill>
                  <a:srgbClr val="000000"/>
                </a:solidFill>
              </a:defRPr>
            </a:pPr>
            <a:r>
              <a:rPr sz="3298">
                <a:solidFill>
                  <a:srgbClr val="324157"/>
                </a:solidFill>
              </a:rPr>
              <a:t>See detailed information about their technology assets</a:t>
            </a:r>
          </a:p>
        </p:txBody>
      </p:sp>
      <p:pic>
        <p:nvPicPr>
          <p:cNvPr id="80" name="stressedworker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995" y="2995047"/>
            <a:ext cx="6644085" cy="4425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Class="entr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1" animBg="1" rev="0" advAuto="0" spid="79" grpId="1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77198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